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tan\Desktop\&#1048;&#1053;&#1060;&#1054;&#1043;&#1056;&#1040;&#1060;&#1048;&#1050;&#1040;\2026%20&#1075;&#1086;&#1076;\&#1085;&#1072;%2001.02.2026%20&#1075;\&#1090;&#1072;&#1073;.%20&#1080;%20&#1076;&#1080;&#1072;&#1075;&#1088;&#1072;&#1084;&#1084;&#1099;%20&#1085;&#1072;%2001.02.2026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ln>
          <a:noFill/>
        </a:ln>
      </c:spPr>
    </c:floor>
    <c:sideWall>
      <c:thickness val="0"/>
      <c:spPr>
        <a:ln>
          <a:noFill/>
        </a:ln>
      </c:spPr>
    </c:sideWall>
    <c:backWall>
      <c:thickness val="0"/>
      <c:spPr>
        <a:ln>
          <a:noFill/>
        </a:ln>
      </c:spPr>
    </c:backWall>
    <c:plotArea>
      <c:layout>
        <c:manualLayout>
          <c:layoutTarget val="inner"/>
          <c:xMode val="edge"/>
          <c:yMode val="edge"/>
          <c:x val="6.6358504942254995E-2"/>
          <c:y val="1.2747486055021335E-2"/>
          <c:w val="0.91857739228627355"/>
          <c:h val="0.8533478228760317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'таб.к испол.по дох на 01.02.26 '!$B$7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dLbls>
            <c:dLbl>
              <c:idx val="0"/>
              <c:layout>
                <c:manualLayout>
                  <c:x val="2.0534632757412359E-2"/>
                  <c:y val="-3.13333587379010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9167353091000573E-2"/>
                  <c:y val="-3.96889429684974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905038250416752E-2"/>
                  <c:y val="-2.92443805534166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'таб.к испол.по дох на 01.02.26 '!$C$6:$E$6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'таб.к испол.по дох на 01.02.26 '!$C$7:$E$7</c:f>
              <c:numCache>
                <c:formatCode>#,##0</c:formatCode>
                <c:ptCount val="3"/>
                <c:pt idx="0">
                  <c:v>150786</c:v>
                </c:pt>
                <c:pt idx="1">
                  <c:v>5636</c:v>
                </c:pt>
                <c:pt idx="2">
                  <c:v>479979</c:v>
                </c:pt>
              </c:numCache>
            </c:numRef>
          </c:val>
        </c:ser>
        <c:ser>
          <c:idx val="1"/>
          <c:order val="1"/>
          <c:tx>
            <c:strRef>
              <c:f>'таб.к испол.по дох на 01.02.26 '!$B$8</c:f>
              <c:strCache>
                <c:ptCount val="1"/>
                <c:pt idx="0">
                  <c:v>Факт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1.3694638883155832E-2"/>
                  <c:y val="-3.3422223508817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7378468401018978E-2"/>
                  <c:y val="-4.38667350837956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3694638883155832E-2"/>
                  <c:y val="-3.13333345395159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'таб.к испол.по дох на 01.02.26 '!$C$6:$E$6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'таб.к испол.по дох на 01.02.26 '!$C$8:$E$8</c:f>
              <c:numCache>
                <c:formatCode>#,##0</c:formatCode>
                <c:ptCount val="3"/>
                <c:pt idx="0">
                  <c:v>4175</c:v>
                </c:pt>
                <c:pt idx="1">
                  <c:v>456</c:v>
                </c:pt>
                <c:pt idx="2">
                  <c:v>34764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6109312"/>
        <c:axId val="45293952"/>
        <c:axId val="0"/>
      </c:bar3DChart>
      <c:catAx>
        <c:axId val="36109312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 b="1">
                <a:latin typeface="Arial Narrow" pitchFamily="34" charset="0"/>
              </a:defRPr>
            </a:pPr>
            <a:endParaRPr lang="ru-RU"/>
          </a:p>
        </c:txPr>
        <c:crossAx val="45293952"/>
        <c:crosses val="autoZero"/>
        <c:auto val="1"/>
        <c:lblAlgn val="ctr"/>
        <c:lblOffset val="100"/>
        <c:noMultiLvlLbl val="0"/>
      </c:catAx>
      <c:valAx>
        <c:axId val="45293952"/>
        <c:scaling>
          <c:orientation val="minMax"/>
          <c:max val="600000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1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ru-RU"/>
          </a:p>
        </c:txPr>
        <c:crossAx val="3610931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3.4300454807662063E-2"/>
          <c:y val="0.9418453310946584"/>
          <c:w val="0.86163822090374775"/>
          <c:h val="4.5621335089535212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0.41521</cdr:x>
      <cdr:y>0.01467</cdr:y>
    </cdr:from>
    <cdr:to>
      <cdr:x>0.51381</cdr:x>
      <cdr:y>0.16507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850532" y="8917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/>
            <a:t>Исполнение плана по доходам  бюджета Тонкинского муниципального округа на 01.02.2026 г, тыс.руб.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5622096"/>
              </p:ext>
            </p:extLst>
          </p:nvPr>
        </p:nvGraphicFramePr>
        <p:xfrm>
          <a:off x="35496" y="116632"/>
          <a:ext cx="9073008" cy="6741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50088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7374575"/>
              </p:ext>
            </p:extLst>
          </p:nvPr>
        </p:nvGraphicFramePr>
        <p:xfrm>
          <a:off x="-2" y="3"/>
          <a:ext cx="9144003" cy="68609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381982"/>
                <a:gridCol w="854316"/>
                <a:gridCol w="1011914"/>
                <a:gridCol w="895791"/>
              </a:tblGrid>
              <a:tr h="12291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Исполнение доходов бюджета Тонкинского муниципального округа на 01 февраля 2026 года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2910">
                <a:tc>
                  <a:txBody>
                    <a:bodyPr/>
                    <a:lstStyle/>
                    <a:p>
                      <a:pPr algn="l" fontAlgn="b"/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b"/>
                </a:tc>
              </a:tr>
              <a:tr h="122910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тыс.руб.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b"/>
                </a:tc>
              </a:tr>
              <a:tr h="1355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Наименование показателя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Утверждено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Исполнено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исполнения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</a:tr>
              <a:tr h="12291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- всего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636 400,84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39 394,71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</a:tr>
              <a:tr h="12291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том числе: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</a:tr>
              <a:tr h="12436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156 422,00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4 631,44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</a:tr>
              <a:tr h="13127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114 350,30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2 710,41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</a:tr>
              <a:tr h="2441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17 246,30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1 321,51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</a:tr>
              <a:tr h="1819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Налог, взимаемый в связи с применением упрощенной системы налогообложения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6 939,20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</a:tr>
              <a:tr h="15200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Единый сельскохозяйственный налог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318,30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</a:tr>
              <a:tr h="21649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Налог, взимаемый в связи с применением патентной системы налогообложения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36,10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-87,15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-241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</a:tr>
              <a:tr h="1427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 физических лиц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2 755,80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23,46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</a:tr>
              <a:tr h="15660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Земельный налог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6 296,30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50,99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</a:tr>
              <a:tr h="15430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2 843,40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156,03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</a:tr>
              <a:tr h="38000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Доходы, получаемые в виде арендной платы за земельные участки, государственная собственность на которые не разграничена, а также средства от продажи права на заключение договоров аренды указанных земельных участков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162,10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-6,22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-4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</a:tr>
              <a:tr h="40994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Доходы, получаемые в виде арендной платы за земли после разграничения государственной собственности на землю, а также средства от продажи права на заключение договоров аренды указанных земельных участков (за исключением земельных участков бюджетных и автономных учреждений)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2 912,10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383,19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</a:tr>
              <a:tr h="26715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сдачи в аренду имущества, составляющего государственную (муниципальную) казну (за исключением земельных участков)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996,20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50,50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</a:tr>
              <a:tr h="386915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Плата за публичный сервитут, предусмотренная решением уполномоченного органа об установлении публичного сервитута в отношении земельных участков, находящихся в государственной или муниципальной собственности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1,50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</a:tr>
              <a:tr h="18885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Платежи от государственных и муниципальных унитарных предприятий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89,80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</a:tr>
              <a:tr h="43528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доходы от использования имущества и прав, находящихся в государственной и муниципальной собственности (за исключением имущества бюджетных и автономных учреждений, а также имущества государственных и муниципальных унитарных предприятий, в том числе казенных)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113,80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4,40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</a:tr>
              <a:tr h="17273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оказания платных услуг (работ)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</a:tr>
              <a:tr h="20958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продажи земельных участков, находящихся в государственной и муниципальной собственности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</a:tr>
              <a:tr h="25103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приватизации имущества, находящегося в государственной и муниципальной собственности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</a:tr>
              <a:tr h="16812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Штрафы, санкции, возмещение ущерба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565,50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8,14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</a:tr>
              <a:tr h="1704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неналоговые доходы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16,19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</a:tr>
              <a:tr h="1497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Инициативные платежи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446,30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</a:tr>
              <a:tr h="15660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479 978,84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34 763,28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</a:tr>
              <a:tr h="24424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 ОТ ДРУГИХ БЮДЖЕТОВ БЮДЖЕТНОЙ СИСТЕМЫ РОССИЙСКОЙ ФЕДЕРАЦИИ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480 619,95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35 404,39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</a:tr>
              <a:tr h="2003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Дотации бюджетам бюджетной системы Российской Федерации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295 565,30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23 398,90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</a:tr>
              <a:tr h="19576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Субсидии бюджетам бюджетной системы Российской Федерации (межбюджетные субсидии)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43 982,08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131,70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</a:tr>
              <a:tr h="1773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Субвенции бюджетам бюджетной системы Российской Федерации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139 421,42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11 873,79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</a:tr>
              <a:tr h="16812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Иные межбюджетные трансферты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1 651,16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</a:tr>
              <a:tr h="2717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Возврат остатков субсидий, субвенций и иных межбюджетных трансфертов, имеющих целевое назначение, прошлых лет из бюджетов муниципальных округов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-641,11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-641,11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580" marR="1580" marT="158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64594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457</Words>
  <Application>Microsoft Office PowerPoint</Application>
  <PresentationFormat>Экран (4:3)</PresentationFormat>
  <Paragraphs>133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7</cp:revision>
  <dcterms:created xsi:type="dcterms:W3CDTF">2023-04-13T07:40:41Z</dcterms:created>
  <dcterms:modified xsi:type="dcterms:W3CDTF">2026-03-13T05:54:55Z</dcterms:modified>
</cp:coreProperties>
</file>